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Oswald"/>
      <p:regular r:id="rId38"/>
      <p:bold r:id="rId39"/>
    </p:embeddedFont>
    <p:embeddedFont>
      <p:font typeface="Nanum Gothic"/>
      <p:regular r:id="rId40"/>
      <p:bold r:id="rId41"/>
    </p:embeddedFont>
    <p:embeddedFont>
      <p:font typeface="NanumGothic ExtraBold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F515AD-2E5D-49A9-B495-D434AE6DF5F3}">
  <a:tblStyle styleId="{C2F515AD-2E5D-49A9-B495-D434AE6DF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4.xml"/><Relationship Id="rId42" Type="http://schemas.openxmlformats.org/officeDocument/2006/relationships/font" Target="fonts/NanumGothicExtraBold-bold.fntdata"/><Relationship Id="rId41" Type="http://schemas.openxmlformats.org/officeDocument/2006/relationships/font" Target="fonts/Nanum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8b1e988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d8b1e988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6b479cae6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6b479cae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b1e9882_3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d8b1e9882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위에 그래프가 전체기간동안의 월별 판매량이고 아래 그래프가 1~12월로 나누었을때 월별 판매량인데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전체기간동안 판매량이 증가하고, 년으로 보면 연말으로 갈수록 판매량이 증가하는 형태입니다.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가장 최근의 데이터일 수록, 연말일수록 증가하는 추세를 띈다.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어떤 달인지, 최근 데이터인지에 따라 판매량이 달라지는 것을 확인할 수 있다 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6b479cae6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6b479cae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lv1 (카테고리 대분류) 6번 Games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7번 Gift, 8번 Movie, 9번 Music 순으로 많이 팔렸다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lv2_id (카테고리 중분류)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35 Games - PC, 56 Music - CD, 55 Movie - DVD, 52 Gift - bags, Albums, mouse pads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순으로 많이 팔렸다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각 카테고리별로 판매량이 달라지는 것을 확인할 수있따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6b479cae6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6b479ca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city_code 13 : Москва (모스크바) 가 독보적으로 판매량이 많음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모스크바가 러시아의 수도여서 인구수가 많아 판매량이 많은 것으로 추정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"/>
              <a:t>상품이 팔리는 도시에 따라 판매량이 다른 것을 확인가능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6b479cae6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6b479cae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아이템, 상점, 도시, 카테고리별로 달라지는 판매량을 시간적인 흐름에 따라 예측할 수 있도록 시계열 데이터 특징을 추가로 생성해줍니다. 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b1e9882_3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d8b1e988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Rolling Windows 는 측정 단위시간별로 이동하면서 분석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만약 시계열 데이터에 추세(trend) 나 계절성 (seasonality) 이 있다면 Rolling Windows를 사용하여 추세를 반영할 수 있다.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첫번째로,3개월간 판매량 평균,최소값, 최대값, 표준편차를 구하는데 각 달별로, 각 달의 상점별로, 각 달의 아이템별로 구했습니다.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두번째로,lag를 통해 현재달의 행으로가지고 온  1달전,2달전,3달전 판매량을 각각 다시 3개월씩 이동 평균값을 내어주었고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추가로 가격이동평균 또한 내주었습니다.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[참고'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데이터 종류 (4가지):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변동요인을 보통 4가지로 가정하면 변동요인을 파악할 수 있다.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추세변동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계절변동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순환변동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불규칙변동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추세변동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시계열의 장기간에 걸친 점진적이고 지속적인 변화 상태를 나타낸 것을 의미함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시간의 흐름에 따른 시계열자료들의 상승경향이나 하강경향의 상태를 의미함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계절변동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관측된 시계열 잘들을 1년 단위 혹은 더 짧은 기간의 주기로 기록 했을 때, 기후 등과 같은 자연의 조건, 사회적 관습, 혹은 제도 등의 영향을 받아서 계절적인 차이를 나타내는 것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자료에서 주기적인 패턴을 갖고 반복적으로 나타나는 주기 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보통 분기별, 월별자료에서 나타남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순환변동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수년간의 간격을 두고 상승과 하락이 주기적으로 나타나는 변동으로 의미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기후 조건, 사회적 관습 등과 같은 계절변동으로 설명되지 않는 장기적인 주기변동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순환변동을 계절변동과 혼동할 수 있겠지만, 계절변동으로 설명되지 않는 장기적인 변동을 의미함.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불규칙변동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사전적으로 예상할 수 없는 특수한 사건에 의해 야기되는 변동(지진, 전쟁, 홍수, 파업)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명확히 설명될 수 없는 요인에 의해 발생되는 우연변동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d8b1e9882_5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d8b1e9882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기준 피처와 ‘시찻값을 구하려는 피처’를 정합니다. 여기서는 기준 피처를 킷값인 ‘date_block_num’, ‘shop_id’, item_id’로 정하고  시찻값을 구하려는 피처를 정합니다.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원본 데이터인 데이터프레임에서 기준 피처와 월간 판매량 피처만 추출해 복사본을 만들어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한달에서 3달 시차를 생성하여 주었습니다.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그러면 월간 판매량 뿐만 아니라 한 달 전 월간 판매량까지 있게 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이렇게 만든 과거 시점 데이터는 향후 판매량 예측에 유용합니다.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시점이 너무 많아지게 되면 예측력이 오히려 떨어질 수 있어서 최근 경향이 반영될 수 있도록 3달로 해주었습니다.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1. 원본 데이터인 데이터프레임에서 원하는 피처만 추출해 복사본을 뽑습니다. 기준 피처인 리스트 형식인 idx_feature를 추출합니다. 또 시차 적용 피처인 col을 불러오는데 문자열 타입이므로 리스트와 문자열은 바로 합칠 수 없기 때문에 저런 형식으로 적었습니다. 이렇게 원하는 피처만 추출한 뒤에 copy를 해서 shifted라고 지정해 주었습니다.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2. lags 인수의 값만큼 for문을 돌면 시차 피처를 생성합니다. 그래서 시차 1부터 lags를 저희는 3으로 해주었는데 for문으로 시차적용을 해줍니다.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3. 새로 만들 피처명을 지정해주고, 시차 적용 피처 col + lag를 뒤에 붙이고 몇번째 시차인지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4. shifted의 columns를 새로 만들어 주었구요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5. shifted의 date_block_num 피처에 i를 더합니다. 이게 시차 피처를 만드는 핵심 코드입니다. 이코드로 나머지 피처값은 그대로지만 월이 한달씩 밀린 겁니다. (i=1)그럼 한 달전 시차 피처를 만들 수 있습니다.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6. 데이터프레임에 merge 해주고 혹시 중복된 행 있을 수 있어서 duplicates drop 해주었고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7. 매달 데이터가 있는게 아니기 때문에 결측값이 생기면 0으로 대체합니다. shifted dateblocknum += i가 제일 핵심 코드입니다. for문을 돌면서 i 즉 달 기준으로 시차를 형성해 줍니다.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시차 피처를 만든 shifted를 데이터프레임과 병합하는 함수입니다. 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6f980f9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6f980f9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시간상으로 미래의 데이터를 예측하는 모델이므로, 학습 데이터와 테스트 데이터를 시계열에 따라 분할합니다.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시계열을 고려하여 검증하는 방법으로 학습 데이터 중에 테스트 데이터와 가장 가까운 기간을 검웃 검증증 데이터로 삼는 홀드아을 사용하였습니다.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시점이 가까운 데이터일 수록 예측할 데이터의 경향을 더 가깝게 반영한다는 가정에 기반을 두는 분리 방법으로 테스트 데이터에 가장 가까운 기간의 데이터를 검증 데이터로 삼음으로써 테스트 데이터에 대한 예측 성능이 높아질 수 있습니다.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데이터셋을 나누기 위해 validation data를 3개월치, 1개월치로 테스트 해본 결과 dateblocknum을 33으로 한달치만 하였을 때 성능이 가장 좋아서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train, valid은 이렇게 나누었고, 33까지 있는 date_block_num을 34로 늘려 이것을 test data로 하여 데이터를 분리하였습니다.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시차를 3개월로 밀었기 때문에 dateblocknum 1과 2는 train data에서 빼주었습니다.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그리고 분리하기 전 숫자로 된 범주형 데이터를 바이너리인코딩을 통해 우열순위를 없애주었습니다.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b1e9882_3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d8b1e9882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d8b1e9882_3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d8b1e988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6b479cae6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6b479ca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[그림설명]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앙상블 학습(Ensemble Learning)은 여러 개의 분류기를 생성하고, 그 예측을 결합함으로써 보다 정확한 예측을 도출하는 기법을 말합니다.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그림처럼 강력한 하나의 모델을 사용하기보다 약한 모델 여러개를 조합하여 더 정확한 예측에 도움을 주는 방식입니다.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앙상블 학습은 일반적으로 보팅(Voting), 배깅(Bagging), 부스팅(Boosting) 세 가지의 유형으로 나눌 수 있습니다.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7425D"/>
                </a:solidFill>
                <a:highlight>
                  <a:srgbClr val="FFFFFF"/>
                </a:highlight>
              </a:rPr>
              <a:t>보팅(Voting)</a:t>
            </a:r>
            <a:endParaRPr sz="14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여러 개의 분류기가 투표를 통해 최종 예측 결과를 결정하는 방식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서로 다른 알고리즘을 여러 개 결합하여 사용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7425D"/>
                </a:solidFill>
                <a:highlight>
                  <a:srgbClr val="FFFFFF"/>
                </a:highlight>
              </a:rPr>
              <a:t>배깅(Bootstrap AGGregatING, Bagging)</a:t>
            </a:r>
            <a:endParaRPr sz="14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데이터 샘플링(Bootstrap) 을 통해 모델을 학습시키고 결과를 집계(Aggregating) 하는 방법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모두 같은 유형의 알고리즘 기반의 분류기를 사용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데이터 분할 시 중복을 허용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대표적인 배깅 방식 : 랜덤 포레스트 알고리즘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47425D"/>
                </a:solidFill>
                <a:highlight>
                  <a:srgbClr val="FFFFFF"/>
                </a:highlight>
              </a:rPr>
              <a:t>부스팅(Boosting)</a:t>
            </a:r>
            <a:endParaRPr sz="14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여러개의 분류기가 순차적으로 학습을 수행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이전 분류기가 예측이 틀린 데이터에 대해서 올바르게 예측할 수 있도록 다음 분류기에게 가중치(weight)를 부여하면서 학습과 예측을 진행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계속하여 분류기에게 가중치를 부스팅하며 학습을 진행하기에 부스팅 방식이라고 불림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예측 성능이 뛰어나 앙상블 학습을 주도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25D"/>
              </a:buClr>
              <a:buSzPts val="1200"/>
              <a:buChar char="●"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대표적인 부스팅 모듈 – XGBoost, LightGBM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7425D"/>
                </a:solidFill>
                <a:highlight>
                  <a:srgbClr val="FFFFFF"/>
                </a:highlight>
              </a:rPr>
              <a:t>배깅기법을 쓴 랜덤포레스트와 부스팅 기법을 쓴 xgboost,lightgbm 그리고 knn,linear regression 5가지 서로 다른 알고리즘을 다시 보팅기법으로 앙상블을 만들었습니다. </a:t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7425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d8b1e9882_3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d8b1e9882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AFAFA"/>
                </a:highlight>
              </a:rPr>
              <a:t>K-최근접 이웃(K-Nearest Neighbor, KNN)은 지도 학습 알고리즘 중 하나입니다. 굉장히 직관적이고 간단합니다. 어떤 데이터가 주어지면 그 주변(이웃)의 데이터를 살펴본 뒤 더 많은 데이터가 포함되어 있는 범주로 분류하는 방식입니다. </a:t>
            </a:r>
            <a:endParaRPr sz="12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AFAFA"/>
                </a:highlight>
              </a:rPr>
              <a:t>linear regression</a:t>
            </a:r>
            <a:endParaRPr sz="120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248"/>
                </a:solidFill>
                <a:highlight>
                  <a:srgbClr val="FFFFFF"/>
                </a:highlight>
              </a:rPr>
              <a:t>머신 러닝의 가장 큰 목적은 실제 데이터를 바탕으로 모델을 생성해서 만약 다른 입력 값을 넣었을 때 발생할 아웃풋을 예측하는 데에 있다.</a:t>
            </a:r>
            <a:endParaRPr sz="1050">
              <a:solidFill>
                <a:srgbClr val="4042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404248"/>
                </a:solidFill>
                <a:highlight>
                  <a:srgbClr val="FFFFFF"/>
                </a:highlight>
              </a:rPr>
              <a:t>이때 우리가 찾아낼 수 있는 가장 직관적이고 간단한 모델은 </a:t>
            </a:r>
            <a:r>
              <a:rPr b="1" lang="ko" sz="1050">
                <a:solidFill>
                  <a:srgbClr val="404248"/>
                </a:solidFill>
                <a:highlight>
                  <a:srgbClr val="FFFFFF"/>
                </a:highlight>
              </a:rPr>
              <a:t>선(line)</a:t>
            </a:r>
            <a:r>
              <a:rPr lang="ko" sz="1050">
                <a:solidFill>
                  <a:srgbClr val="404248"/>
                </a:solidFill>
                <a:highlight>
                  <a:srgbClr val="FFFFFF"/>
                </a:highlight>
              </a:rPr>
              <a:t>이다. 그래서 데이터를 놓고 그걸 가장 잘 설명할 수 있는 선을 찾는 분석하는 방법을 </a:t>
            </a:r>
            <a:r>
              <a:rPr b="1" lang="ko" sz="1050">
                <a:solidFill>
                  <a:srgbClr val="404248"/>
                </a:solidFill>
                <a:highlight>
                  <a:srgbClr val="FFFFFF"/>
                </a:highlight>
              </a:rPr>
              <a:t>선형 회귀(Linear Regression)</a:t>
            </a:r>
            <a:r>
              <a:rPr lang="ko" sz="1050">
                <a:solidFill>
                  <a:srgbClr val="404248"/>
                </a:solidFill>
                <a:highlight>
                  <a:srgbClr val="FFFFFF"/>
                </a:highlight>
              </a:rPr>
              <a:t> 분석이라 부른다.</a:t>
            </a:r>
            <a:endParaRPr sz="1050">
              <a:solidFill>
                <a:srgbClr val="404248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Random Forest는, 수많은 의사 결정 트리(Decision Tree)가 모여서 생성됩니다.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상단 의사 결정 트리 예제에서는, 건강 위험도를 세 가지 요소와 한가지 의사 결정 트리로 인해서 결정했습니다.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하지만, 건강 위험도를 예측하려면 세 가지 요소보다 더 많은 요소를 고려하는 것이 바람직할 것입니다.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lang="ko" sz="1050">
                <a:solidFill>
                  <a:srgbClr val="5C5C5C"/>
                </a:solidFill>
                <a:highlight>
                  <a:srgbClr val="FFFFFF"/>
                </a:highlight>
              </a:rPr>
              <a:t>예를 들어, 성별, 키, 몸무게, 거주지역, 운동량, 기초 대사량, 근육량 등 수많은 요소도 건강에 큰 영향을 미칩니다.</a:t>
            </a:r>
            <a:endParaRPr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하지만, 이렇게 수많은 요소(Feature)들을 기반으로 건강 위험도(Target)를 예측한다면, 분명 오버피팅이 일어날 것입니다.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lang="ko" sz="1050">
                <a:solidFill>
                  <a:srgbClr val="5C5C5C"/>
                </a:solidFill>
                <a:highlight>
                  <a:srgbClr val="FFFFFF"/>
                </a:highlight>
              </a:rPr>
              <a:t>예를 들어, Feature가 30개라고 합시다.</a:t>
            </a:r>
            <a:endParaRPr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lang="ko" sz="1050">
                <a:solidFill>
                  <a:srgbClr val="5C5C5C"/>
                </a:solidFill>
                <a:highlight>
                  <a:srgbClr val="FFFFFF"/>
                </a:highlight>
              </a:rPr>
              <a:t>30개의 Feature를 기반으로 하나의 결정 트리를 만든다면 트리의 가지가 많아질 것이고, 이는 오버피팅이 될 것입니다.</a:t>
            </a:r>
            <a:endParaRPr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따라서, Random Forest 는 전체 Feature 중 랜덤으로 일부 Feature만 선택해 하나의 결정 트리를 만들고, 또 전체 Feature 중 랜덤으로 일부 Feature를 선택해 또 다른 결정 트리를 만들며, 여러 개의 의사 결정 트리를 만드는 방식으로 구성됩니다.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의사 결정 트리마다 하나의 예측 값을 내놓습니다.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●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이렇게 여러 결정 트리들이 내린 예측 값들 중, 가장 많이 나온 값을 최종 예측값으로 정합니다.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lang="ko" sz="1050">
                <a:solidFill>
                  <a:srgbClr val="5C5C5C"/>
                </a:solidFill>
                <a:highlight>
                  <a:srgbClr val="FFFFFF"/>
                </a:highlight>
              </a:rPr>
              <a:t>다수결의 원칙에 따르는 것입니다.</a:t>
            </a:r>
            <a:endParaRPr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이렇게 여러 가지 결과를 합치는 방식을 앙상블(Ensemble)이라고 합니다.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즉, 하나의 거대한 (깊이가 깊은) 결정 트리를 만드는 것이 아니라 여러 개의 작은 결정 트리를 만드는 것입니다.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-29527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50"/>
              <a:buChar char="○"/>
            </a:pPr>
            <a:r>
              <a:rPr b="1" lang="ko" sz="1050">
                <a:solidFill>
                  <a:srgbClr val="5C5C5C"/>
                </a:solidFill>
                <a:highlight>
                  <a:srgbClr val="FFFFFF"/>
                </a:highlight>
              </a:rPr>
              <a:t>여러 개의 작은 결정 트리가 예측한 값들 중, 가장 많이 등장한 값(분류일 경우) 혹은 평균값(회귀일 경우)을 최종 예측 값으로 정하는 것입니다.</a:t>
            </a:r>
            <a:endParaRPr b="1" sz="1050">
              <a:solidFill>
                <a:srgbClr val="5C5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042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d8b1e9882_3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d8b1e9882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830ff848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830ff8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회귀모형이 잘 만들어 졌는지 확인하기 위해 summary와 다중 공선성을 확인해 보았습니다.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summary를 보시면 R-square는 결정계수이고, 전체 데이터 중 해당 회귀모델이 설명할 수 있는 데이터의 비율 회귀식의 설명력을 나타냅니다. 1에 가까울 수록 성능이 좋은데 저희는 0.948로 회귀 모델을 잘 설명하고 있다고 할 수 있습니다.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수정된 r-square 또한 같은 값이 나왔습니다.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f통계량을 수행한 결과 확률이 0.00이 나왔는데 보통 0.05 이하일 경우 이 회귀식이 유의미하다고 판단할 수 있습니다.</a:t>
            </a:r>
            <a:endParaRPr sz="1300">
              <a:solidFill>
                <a:srgbClr val="B0BDD7"/>
              </a:solidFill>
              <a:highlight>
                <a:srgbClr val="29334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더빈 왓슨 통계량은 0에 가까울 수록 양의 자기상관, 4에 가까울수록 음의 자기상관이 있다고 하고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2에 가까울 수록 자기상관이 없다고 판단합니다.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보통 1.5~2.5 사이의 값을 적용하는데 저희는 1.730으로 잔차들이 자기상관이 없다고 할 수 있고,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즉 ‘잔차항들은 서로 독립적이다’라는 가정을 만족합니다.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또한 다중공선성을 확인해보았는데 다중공선성은 독립 변수들이 서로 독립이 아니라 상호상관관계가 강한 경우에 발생합니다.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저희 feature에도 다중공선성이 매우 높은 값들이 나온 feature가 있다는 것을 확인하였고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이런 feature들을 조절하면서 모델 생성을 하였습니다.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d8c13ad3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d8c13ad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validation의 y값 (item_cnt_month)와 그 예측값을 regplot과 distplot을 그려보았습니다.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잔차가 있긴 하지만, 선형이 만들어져 있는 것을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distplot에서 파랑색 선이 거의 보이지 않을 정도로 비슷한 그래프가 그려졌습니다.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예측값이 실제값을 어느정도 잘 따라고 있는 것으로 보입니다.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d96c799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d96c799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d96c799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d96c799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6b479cae6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6b479ca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다음달</a:t>
            </a:r>
            <a:r>
              <a:rPr lang="ko"/>
              <a:t>의 판매량 수치를 예측하는 문제이므로 분류와 회귀문제 중 회귀문제로 판단하고, 선형회귀, KNN, XGBoost, LightGBM, 랜덤포레스트 = 앙상블 기법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e830ff848_2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e830ff848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더 자세한 데이터 정보와 항목을 살펴보면 이런 것들이 있고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데이터 파일이 여러가지이기 때문에 모든 데이터프레임들을 병합하고 그 중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date_block_num,item_cnt_day, shop_id, item_id 데이터 항목을 통해 각 달 상점별 아이템 판매개수를 파악합니다.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평가지표는 회귀문제에서 가장 대표적인 제곱근평균제곱오차=RMSE을 사용합니다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RMSE는 각 행 데이터에 대한 예측값과 실제값의 차이를 제곱하고, 그 값의 평균을 내 제곱근한 값입니다. 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이상치의 영향을 받기 쉬우므로, 이상치를 처리를 잘 해주어야 이상치에 과적합한 모델을 만들지 않을 수 있습니다. 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sales_train.csv - the training set. Daily historical data from January 2013 to October 2015.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test.csv - the test set. You need to forecast the sales for these shops and products for November 2015.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sample_submission.csv - a sample submission file in the correct format.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items.csv - supplemental information about the items/products.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item_categories.csv  - supplemental information about the items categories.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shops.csv- supplemental information about the shops.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ID - an Id that represents a (Shop, Item) tuple within the test set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shop_id - unique identifier of a shop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item_id - unique identifier of a product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item_category_id - unique identifier of item category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item_cnt_day - number of products sold. You are predicting a monthly amount of this measure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item_price - current price of an item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date - date in format dd/mm/yyyy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date_block_num - a consecutive month number, used for convenience. January 2013 is 0, February 2013 is 1,..., October 2015 is 33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item_name - name of item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shop_name - name of shop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item_category_name - name of item category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ID - an Id that represents a (Shop, Item) tuple within the test set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shop_id - unique identifier of a shop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item_id - unique identifier of a product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item_category_id - unique identifier of item category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item_cnt_day - number of products sold. You are predicting a monthly amount of this measure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item_price - current price of an item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date - date in format dd/mm/yyyy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date_block_num - a consecutive month number, used for convenience. January 2013 is 0, February 2013 is 1,..., October 2015 is 33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item_name - name of item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shop_name - name of shop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item_category_name - name of item category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텍스트를 입력하세요 여기에 텍스트를 입력하세요 여기에 텍스트를 입력하세요</a:t>
            </a:r>
            <a:endParaRPr sz="16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d8b1e9882_3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d8b1e9882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830ff848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830ff84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830ff848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830ff848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더 자세한 데이터 정보와 항목을 살펴보면 이런 것들이 있고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데이터 파일이 여러가지이기 때문에 병합 데이터프레임을 병합하고 그 중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date_block_num,shop_id, item_id,item_cnt_day 데이터 항목을 통해 각 달 상점별 아이템 판매개수를 파악합니다.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평가지표는 회귀문제에서 가장 대표적인 제곱근평균제곱오차=RMSE을 사용합니다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RMSE는 각 행 데이터에 대한 예측값과 실제값의 차이를 제곱하고, 그 값의 평균을 내 제곱근한 값입니다. 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이상치의 영향을 받기 쉬우므로, 이상치를 처리를 잘 해주어야 이상치에 과적합한 모델을 만들지 않을 수 있습니다. </a:t>
            </a:r>
            <a:endParaRPr sz="1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sales_train.csv - the training set. Daily historical data from January 2013 to October 2015.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test.csv - the test set. You need to forecast the sales for these shops and products for November 2015.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sample_submission.csv - a sample submission file in the correct format.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items.csv - supplemental information about the items/products.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item_categories.csv  - supplemental information about the items categories.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shops.csv- supplemental information about the shops.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ID - an Id that represents a (Shop, Item) tuple within the test set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shop_id - unique identifier of a shop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item_id - unique identifier of a product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item_category_id - unique identifier of item category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item_cnt_day - number of products sold. You are predicting a monthly amount of this measure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item_price - current price of an item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date - date in format dd/mm/yyyy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date_block_num - a consecutive month number, used for convenience. January 2013 is 0, February 2013 is 1,..., October 2015 is 33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item_name - name of item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shop_name - name of shop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50"/>
              <a:buChar char="●"/>
            </a:pPr>
            <a:r>
              <a:rPr lang="ko" sz="1050">
                <a:solidFill>
                  <a:srgbClr val="37474F"/>
                </a:solidFill>
              </a:rPr>
              <a:t>item_category_name - name of item category</a:t>
            </a:r>
            <a:endParaRPr sz="1050">
              <a:solidFill>
                <a:srgbClr val="37474F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ID - an Id that represents a (Shop, Item) tuple within the test set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shop_id - unique identifier of a shop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item_id - unique identifier of a product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item_category_id - unique identifier of item category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item_cnt_day - number of products sold. You are predicting a monthly amount of this measure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item_price - current price of an item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date - date in format dd/mm/yyyy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date_block_num - a consecutive month number, used for convenience. January 2013 is 0, February 2013 is 1,..., October 2015 is 33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item_name - name of item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shop_name - name of shop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ko" sz="1050">
                <a:solidFill>
                  <a:schemeClr val="lt1"/>
                </a:solidFill>
              </a:rPr>
              <a:t>item_category_name - name of item category</a:t>
            </a:r>
            <a:endParaRPr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텍스트를 입력하세요 여기에 텍스트를 입력하세요 여기에 텍스트를 입력하세요</a:t>
            </a:r>
            <a:endParaRPr sz="16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8b1e9882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8b1e98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threshold 설명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e830ff848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e830ff848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Kaggle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Predict Future Sales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2022. 7. 20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016800" y="3923050"/>
            <a:ext cx="311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 Ensemble</a:t>
            </a:r>
            <a:endParaRPr sz="3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전처리 : Feature 생성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아이템 첫 판매 시작 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년, 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(월, 상점, 아이템 별) 판매 개수, 판매 건수, 판매 평균 금액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50" y="2349376"/>
            <a:ext cx="8244099" cy="25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터 시각화를 통한 EDA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각 달별 판매량은 어떠한가?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​​​​​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​</a:t>
            </a:r>
            <a:endParaRPr sz="1600"/>
          </a:p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2100">
                <a:solidFill>
                  <a:schemeClr val="dk1"/>
                </a:solidFill>
              </a:rPr>
              <a:t>​​</a:t>
            </a:r>
            <a:r>
              <a:rPr b="1" lang="ko" sz="2100">
                <a:solidFill>
                  <a:schemeClr val="dk1"/>
                </a:solidFill>
              </a:rPr>
              <a:t>​​​​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00" y="935263"/>
            <a:ext cx="86963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512" y="2840563"/>
            <a:ext cx="86963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29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상품 카테고리별 판매량은 어떠한가?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125" y="864376"/>
            <a:ext cx="9144000" cy="425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436500" y="271325"/>
            <a:ext cx="78864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도시별 판매량은 어떠한가?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2225"/>
            <a:ext cx="86963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시계열 Feature 생성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141725"/>
            <a:ext cx="6979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시계열 데이터를 고려한 Feature 생성 - rolling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540300" y="1082700"/>
            <a:ext cx="6024900" cy="17214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f_min = lambda x: x.rolling(window=3, min_periods=1).min() 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# min_periods=1    존재하지 않는 행을 참조할때 최소 1개의 행만을 참조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# window=3           3개월 데이터 사용 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function_list = [f_min, f_max, f_mean,f_std]  </a:t>
            </a:r>
            <a:r>
              <a:rPr lang="ko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 function_name = ['min', 'max', 'mean','std']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for i in range(len(function_list)):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df_basis_monthly[('item_cnt_d_%s' % function_name[i])]\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= df_basis_monthly.groupby(['date_block_num'])['item_cnt_month'].apply(function_list[i])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412825" y="1082675"/>
            <a:ext cx="2112300" cy="17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dateblocknum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dateblocknum &amp; shop_id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dateblocknum &amp;i tem_id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X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swald"/>
                <a:ea typeface="Oswald"/>
                <a:cs typeface="Oswald"/>
                <a:sym typeface="Oswald"/>
              </a:rPr>
              <a:t>3개월간 판매량</a:t>
            </a:r>
            <a:r>
              <a:rPr lang="ko">
                <a:latin typeface="Oswald"/>
                <a:ea typeface="Oswald"/>
                <a:cs typeface="Oswald"/>
                <a:sym typeface="Oswald"/>
              </a:rPr>
              <a:t>   min,max,mean,std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584300" y="3043363"/>
            <a:ext cx="6024900" cy="17214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df_basis_monthly['item_cnt_month_move_mean_1'] = df_basis_monthly['item_cnt_month_lag_1'].rolling(window=3, min_periods=1).mean()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df_basis_monthly['item_price_mean_move_mean_1'] = df_basis_monthly['item_price_mean_lag_1'].rolling(window=3, min_periods=1).mean()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6456825" y="3043337"/>
            <a:ext cx="2112300" cy="17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          </a:t>
            </a:r>
            <a:r>
              <a:rPr lang="ko">
                <a:latin typeface="Oswald"/>
                <a:ea typeface="Oswald"/>
                <a:cs typeface="Oswald"/>
                <a:sym typeface="Oswald"/>
              </a:rPr>
              <a:t>lag1, lag2,lag3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swald"/>
                <a:ea typeface="Oswald"/>
                <a:cs typeface="Oswald"/>
                <a:sym typeface="Oswald"/>
              </a:rPr>
              <a:t>X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swald"/>
                <a:ea typeface="Oswald"/>
                <a:cs typeface="Oswald"/>
                <a:sym typeface="Oswald"/>
              </a:rPr>
              <a:t>3개월</a:t>
            </a:r>
            <a:r>
              <a:rPr lang="ko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swald"/>
                <a:ea typeface="Oswald"/>
                <a:cs typeface="Oswald"/>
                <a:sym typeface="Oswald"/>
              </a:rPr>
              <a:t>판매량 이동평균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swald"/>
                <a:ea typeface="Oswald"/>
                <a:cs typeface="Oswald"/>
                <a:sym typeface="Oswald"/>
              </a:rPr>
              <a:t>가격이동평균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시계열 데이터를 고려한 Feature 생성 - lag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42603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시차 피처 (Time lag feature)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과거 시점에서의 값을 그대로 특징을 삼는 피처</a:t>
            </a:r>
            <a:endParaRPr sz="1400"/>
          </a:p>
        </p:txBody>
      </p:sp>
      <p:sp>
        <p:nvSpPr>
          <p:cNvPr id="223" name="Google Shape;223;p29"/>
          <p:cNvSpPr/>
          <p:nvPr/>
        </p:nvSpPr>
        <p:spPr>
          <a:xfrm>
            <a:off x="192950" y="2909850"/>
            <a:ext cx="2673000" cy="20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315700" y="3311400"/>
            <a:ext cx="245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기준 feature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[월별 x 상품]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[월별 x 상품 x 도시]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[월별 x 상품 x 쇼핑몰]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[월별 x 쇼핑몰 x 상품 범주]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3248200" y="2909850"/>
            <a:ext cx="2658600" cy="20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3342310" y="3419100"/>
            <a:ext cx="245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item_cnt_month(월간 판매량)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item_price_mean(평균 판매가)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평균 판매량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6289150" y="2909850"/>
            <a:ext cx="2673000" cy="20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6468600" y="3649525"/>
            <a:ext cx="236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월간 판매량 시차평균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lang="ko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시차 변화율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192950" y="2916600"/>
            <a:ext cx="2673000" cy="3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verage"/>
                <a:ea typeface="Average"/>
                <a:cs typeface="Average"/>
                <a:sym typeface="Average"/>
              </a:rPr>
              <a:t>타깃값 관련 월간 평균 판매량</a:t>
            </a:r>
            <a:endParaRPr b="1"/>
          </a:p>
        </p:txBody>
      </p:sp>
      <p:sp>
        <p:nvSpPr>
          <p:cNvPr id="230" name="Google Shape;230;p29"/>
          <p:cNvSpPr/>
          <p:nvPr/>
        </p:nvSpPr>
        <p:spPr>
          <a:xfrm>
            <a:off x="3233863" y="2916600"/>
            <a:ext cx="2673000" cy="3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verage"/>
                <a:ea typeface="Average"/>
                <a:cs typeface="Average"/>
                <a:sym typeface="Average"/>
              </a:rPr>
              <a:t>시차 피처 생성</a:t>
            </a:r>
            <a:endParaRPr b="1"/>
          </a:p>
        </p:txBody>
      </p:sp>
      <p:sp>
        <p:nvSpPr>
          <p:cNvPr id="231" name="Google Shape;231;p29"/>
          <p:cNvSpPr/>
          <p:nvPr/>
        </p:nvSpPr>
        <p:spPr>
          <a:xfrm>
            <a:off x="6274788" y="2916600"/>
            <a:ext cx="2673000" cy="3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verage"/>
                <a:ea typeface="Average"/>
                <a:cs typeface="Average"/>
                <a:sym typeface="Average"/>
              </a:rPr>
              <a:t>시차 변수생성</a:t>
            </a:r>
            <a:endParaRPr b="1"/>
          </a:p>
        </p:txBody>
      </p:sp>
      <p:cxnSp>
        <p:nvCxnSpPr>
          <p:cNvPr id="232" name="Google Shape;232;p29"/>
          <p:cNvCxnSpPr>
            <a:stCxn id="223" idx="3"/>
            <a:endCxn id="225" idx="1"/>
          </p:cNvCxnSpPr>
          <p:nvPr/>
        </p:nvCxnSpPr>
        <p:spPr>
          <a:xfrm>
            <a:off x="2865950" y="3925650"/>
            <a:ext cx="38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9"/>
          <p:cNvCxnSpPr/>
          <p:nvPr/>
        </p:nvCxnSpPr>
        <p:spPr>
          <a:xfrm>
            <a:off x="5906875" y="4202550"/>
            <a:ext cx="38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9"/>
          <p:cNvSpPr txBox="1"/>
          <p:nvPr/>
        </p:nvSpPr>
        <p:spPr>
          <a:xfrm>
            <a:off x="4715850" y="1063800"/>
            <a:ext cx="4260300" cy="172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def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ko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lag_features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(df, idx_features, col, lags</a:t>
            </a: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=3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shifted = df[idx_features + [col]].copy()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for 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 </a:t>
            </a: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in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ko" sz="1000">
                <a:solidFill>
                  <a:srgbClr val="B45F06"/>
                </a:solidFill>
                <a:latin typeface="Average"/>
                <a:ea typeface="Average"/>
                <a:cs typeface="Average"/>
                <a:sym typeface="Average"/>
              </a:rPr>
              <a:t>range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(1, lags+1):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lag_feature_name = col+'</a:t>
            </a:r>
            <a:r>
              <a:rPr lang="ko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_</a:t>
            </a:r>
            <a:r>
              <a:rPr lang="ko" sz="10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lag</a:t>
            </a:r>
            <a:r>
              <a:rPr lang="ko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_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'+</a:t>
            </a:r>
            <a:r>
              <a:rPr lang="ko" sz="1000">
                <a:solidFill>
                  <a:srgbClr val="B45F06"/>
                </a:solidFill>
                <a:latin typeface="Average"/>
                <a:ea typeface="Average"/>
                <a:cs typeface="Average"/>
                <a:sym typeface="Average"/>
              </a:rPr>
              <a:t>str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(i)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shifted.columns = idx_features + [lag_feature_name]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shifted[</a:t>
            </a:r>
            <a:r>
              <a:rPr lang="ko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'</a:t>
            </a:r>
            <a:r>
              <a:rPr lang="ko" sz="10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date_block_num</a:t>
            </a:r>
            <a:r>
              <a:rPr lang="ko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'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] += i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df = df.merge(shifted.drop_duplicates(), on=idx_features, how='</a:t>
            </a:r>
            <a:r>
              <a:rPr lang="ko" sz="1000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left'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df[lag_feature_name] = df[lag_feature_name].fillna(</a:t>
            </a: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0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 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A86E8"/>
                </a:solidFill>
                <a:latin typeface="Average"/>
                <a:ea typeface="Average"/>
                <a:cs typeface="Average"/>
                <a:sym typeface="Average"/>
              </a:rPr>
              <a:t>    return </a:t>
            </a:r>
            <a:r>
              <a:rPr lang="ko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df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0"/>
          <p:cNvGraphicFramePr/>
          <p:nvPr/>
        </p:nvGraphicFramePr>
        <p:xfrm>
          <a:off x="311688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{C2F515AD-2E5D-49A9-B495-D434AE6DF5F3}</a:tableStyleId>
              </a:tblPr>
              <a:tblGrid>
                <a:gridCol w="408800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  <a:gridCol w="23637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4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5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6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7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8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9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10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11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12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13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14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15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16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17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18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19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20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21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22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23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24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25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26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27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28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29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30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31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32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33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lt1"/>
                          </a:solidFill>
                        </a:rPr>
                        <a:t>34</a:t>
                      </a:r>
                      <a:endParaRPr sz="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Train / Validation / Test Set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분리</a:t>
            </a:r>
            <a:endParaRPr/>
          </a:p>
        </p:txBody>
      </p:sp>
      <p:sp>
        <p:nvSpPr>
          <p:cNvPr descr="타임라인 백그라운드 도형" id="241" name="Google Shape;241;p30"/>
          <p:cNvSpPr/>
          <p:nvPr/>
        </p:nvSpPr>
        <p:spPr>
          <a:xfrm>
            <a:off x="956875" y="1744400"/>
            <a:ext cx="7091400" cy="744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4294967295" type="body"/>
          </p:nvPr>
        </p:nvSpPr>
        <p:spPr>
          <a:xfrm>
            <a:off x="1315800" y="1888100"/>
            <a:ext cx="25188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Train 3~33</a:t>
            </a:r>
            <a:endParaRPr b="1" sz="19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descr="타임라인 백그라운드 도형" id="243" name="Google Shape;243;p30"/>
          <p:cNvSpPr/>
          <p:nvPr/>
        </p:nvSpPr>
        <p:spPr>
          <a:xfrm>
            <a:off x="8048125" y="2571750"/>
            <a:ext cx="312600" cy="794100"/>
          </a:xfrm>
          <a:prstGeom prst="homePlate">
            <a:avLst>
              <a:gd fmla="val 5704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4294967295" type="body"/>
          </p:nvPr>
        </p:nvSpPr>
        <p:spPr>
          <a:xfrm flipH="1">
            <a:off x="8048250" y="1674550"/>
            <a:ext cx="42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서비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8284496" y="3569420"/>
            <a:ext cx="266189" cy="923608"/>
            <a:chOff x="6448870" y="3733723"/>
            <a:chExt cx="2453355" cy="351302"/>
          </a:xfrm>
        </p:grpSpPr>
        <p:sp>
          <p:nvSpPr>
            <p:cNvPr id="246" name="Google Shape;246;p30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0"/>
          <p:cNvSpPr txBox="1"/>
          <p:nvPr/>
        </p:nvSpPr>
        <p:spPr>
          <a:xfrm>
            <a:off x="6079625" y="2773800"/>
            <a:ext cx="20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   </a:t>
            </a:r>
            <a:r>
              <a:rPr b="1" lang="ko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validation 33</a:t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6273600" y="3805550"/>
            <a:ext cx="20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</a:t>
            </a:r>
            <a:r>
              <a:rPr lang="ko" sz="16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               </a:t>
            </a:r>
            <a:r>
              <a:rPr b="1" lang="ko" sz="18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test</a:t>
            </a:r>
            <a:r>
              <a:rPr b="1" lang="ko" sz="18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 34</a:t>
            </a:r>
            <a:endParaRPr b="1" sz="1800"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변수 정리표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75" y="1233025"/>
            <a:ext cx="8272498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90250" y="526350"/>
            <a:ext cx="7681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latin typeface="Nanum Gothic"/>
                <a:ea typeface="Nanum Gothic"/>
                <a:cs typeface="Nanum Gothic"/>
                <a:sym typeface="Nanum Gothic"/>
              </a:rPr>
              <a:t>프로젝트 목적</a:t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러시아 소프트웨어 회사에서 제공한 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600">
                <a:latin typeface="Nanum Gothic"/>
                <a:ea typeface="Nanum Gothic"/>
                <a:cs typeface="Nanum Gothic"/>
                <a:sym typeface="Nanum Gothic"/>
              </a:rPr>
              <a:t>시계열 데이터</a:t>
            </a: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를 이용하여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상점별 판매한 상품의 다음달 판매량을 예측</a:t>
            </a:r>
            <a:r>
              <a:rPr b="1" lang="ko" sz="49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4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모</a:t>
            </a:r>
            <a:r>
              <a:rPr lang="ko" sz="43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델 구축과 평가</a:t>
            </a:r>
            <a:endParaRPr sz="43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884750" y="165675"/>
            <a:ext cx="36762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6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앙상블</a:t>
            </a:r>
            <a:endParaRPr b="1" sz="4600">
              <a:solidFill>
                <a:srgbClr val="0B539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33"/>
          <p:cNvSpPr txBox="1"/>
          <p:nvPr>
            <p:ph idx="2" type="body"/>
          </p:nvPr>
        </p:nvSpPr>
        <p:spPr>
          <a:xfrm>
            <a:off x="269075" y="245350"/>
            <a:ext cx="3891000" cy="134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Voting 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서로 다른 알고리즘을 결합하여 여러개의 분류기가 투표를 통해 최종 예측 결과 결정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37" y="1109750"/>
            <a:ext cx="4388275" cy="36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idx="2" type="body"/>
          </p:nvPr>
        </p:nvSpPr>
        <p:spPr>
          <a:xfrm>
            <a:off x="4804338" y="2458913"/>
            <a:ext cx="3837000" cy="778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1"/>
                </a:solidFill>
              </a:rPr>
              <a:t>Bagging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3"/>
          <p:cNvSpPr txBox="1"/>
          <p:nvPr>
            <p:ph idx="2" type="body"/>
          </p:nvPr>
        </p:nvSpPr>
        <p:spPr>
          <a:xfrm>
            <a:off x="269175" y="3328550"/>
            <a:ext cx="3891000" cy="163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</a:t>
            </a: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Boosting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이전 분류기가 예측이 틀린 데이터에 대해 올바르게 예측할 수 있도록 다음 분류기에 가중치 부여 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269075" y="1752475"/>
            <a:ext cx="3891000" cy="141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Bagging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두 같은 알고리즘 기반의 분류기를 사용하여 데이터 샘플링을 통해 모델 학습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모델 구성( knn,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lr,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rf, xgboost, lgbm)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1700" y="1533475"/>
            <a:ext cx="85206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K-nearest Neighbor, KNN: 특</a:t>
            </a: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정 공간 내 가까운 훈련 데이터를 통한 지도 학습 알고리즘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Linear Regression, lr: 종</a:t>
            </a: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속 변수와 독립 변수와의 선형 상관 관계를 모델링하는 회귀 기법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Random Forest, rf : 여러 결정트리들이 내리는 예측값들 중, 가장 많이 나온 값을 최종                    예측값으로 갖는 기법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E</a:t>
            </a: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xtreme gradient boosting, xgboost: 직렬의 결정 트리를 사용하는 부스팅을 이용한 학습 모델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Light Gradient Boosting Machine,lgbm : 리프 중심 트리 분할(Leaf Wise) 방식, 속도가 빠르다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해석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결과 해석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32923" l="6725" r="0" t="1674"/>
          <a:stretch/>
        </p:blipFill>
        <p:spPr>
          <a:xfrm>
            <a:off x="5719875" y="1866925"/>
            <a:ext cx="3074575" cy="15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4">
            <a:alphaModFix/>
          </a:blip>
          <a:srcRect b="0" l="0" r="0" t="32341"/>
          <a:stretch/>
        </p:blipFill>
        <p:spPr>
          <a:xfrm>
            <a:off x="5719875" y="3439050"/>
            <a:ext cx="3074575" cy="14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5">
            <a:alphaModFix/>
          </a:blip>
          <a:srcRect b="0" l="0" r="-847" t="0"/>
          <a:stretch/>
        </p:blipFill>
        <p:spPr>
          <a:xfrm>
            <a:off x="2617850" y="335150"/>
            <a:ext cx="2770874" cy="5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175" y="3640575"/>
            <a:ext cx="2770874" cy="12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7850" y="1034138"/>
            <a:ext cx="2770875" cy="24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158375" y="1528475"/>
            <a:ext cx="2157000" cy="331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R-squared 결정계수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0.948로 전체 데이터 중 해당 회귀모델을 잘 설명하고 있다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Prob(F-statistic)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0.00으로 F 통계량으로 도출된 회귀식이 유의미하다고 할 수 있다.(&lt;0.05)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Durbin-Watson 통계량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1.730이므로 자기상관이 없다고 할 수 있다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chemeClr val="dk1"/>
                </a:solidFill>
              </a:rPr>
              <a:t>‘잔차항들은 서로 독립이다’라는 가정을 만족한다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[Note] 표준오차는 오차의 공분산 행렬이 올바르게 지정되었다고 가정합니다.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3499400" y="4223400"/>
            <a:ext cx="799500" cy="20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3694075" y="1242050"/>
            <a:ext cx="799500" cy="35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3694075" y="1704450"/>
            <a:ext cx="799500" cy="20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4457975" y="2571750"/>
            <a:ext cx="339300" cy="93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9875" y="173400"/>
            <a:ext cx="3074574" cy="1576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6"/>
          <p:cNvCxnSpPr/>
          <p:nvPr/>
        </p:nvCxnSpPr>
        <p:spPr>
          <a:xfrm>
            <a:off x="5550750" y="15075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6"/>
          <p:cNvCxnSpPr/>
          <p:nvPr/>
        </p:nvCxnSpPr>
        <p:spPr>
          <a:xfrm>
            <a:off x="2490350" y="83625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결과 해석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700850"/>
            <a:ext cx="3972025" cy="24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525" y="1700850"/>
            <a:ext cx="4755025" cy="26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RMSE 0.147   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Kaggle Score 1.24489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/>
        </p:nvSpPr>
        <p:spPr>
          <a:xfrm>
            <a:off x="281550" y="269300"/>
            <a:ext cx="664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시도와 노력들….</a:t>
            </a:r>
            <a:endParaRPr b="1" sz="2000">
              <a:solidFill>
                <a:schemeClr val="accent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975" y="761900"/>
            <a:ext cx="3183039" cy="407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14" y="816375"/>
            <a:ext cx="5260984" cy="40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/>
        </p:nvSpPr>
        <p:spPr>
          <a:xfrm>
            <a:off x="4933100" y="2654675"/>
            <a:ext cx="54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할인율         Feature Selection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00" y="220325"/>
            <a:ext cx="4633826" cy="4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5" y="1058225"/>
            <a:ext cx="4088501" cy="346633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2717525" y="2803175"/>
            <a:ext cx="57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Nanum Gothic"/>
                <a:ea typeface="Nanum Gothic"/>
                <a:cs typeface="Nanum Gothic"/>
                <a:sym typeface="Nanum Gothic"/>
              </a:rPr>
              <a:t>KNN                 판매량 변화율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Team Ensemble info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여자의 기업 소개용 얼굴 사진"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노도영, Team Leader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38" name="Google Shape;338;p4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남자의 기업 소개용 얼굴 사진"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박주영, 팀원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41" name="Google Shape;341;p4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여자의 기업 소개용 얼굴 사진"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>
            <p:ph idx="4294967295" type="body"/>
          </p:nvPr>
        </p:nvSpPr>
        <p:spPr>
          <a:xfrm>
            <a:off x="4551950" y="3085975"/>
            <a:ext cx="2384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신상연, 팀원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44" name="Google Shape;344;p4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남자의 기업 소개용 얼굴 사진" id="345" name="Google Shape;3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권희연, 부팀장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47" name="Google Shape;347;p4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41"/>
          <p:cNvSpPr txBox="1"/>
          <p:nvPr/>
        </p:nvSpPr>
        <p:spPr>
          <a:xfrm>
            <a:off x="465150" y="3782450"/>
            <a:ext cx="1775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총괄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PPT 작성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2575700" y="3782450"/>
            <a:ext cx="177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Engineering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Selection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PPT 작성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7196100" y="3782450"/>
            <a:ext cx="1775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진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 보조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Engineering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링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PPT 작성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007700" y="3861400"/>
            <a:ext cx="177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터 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Engineering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델 성능 개선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변수</a:t>
            </a: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 작성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Regression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회귀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r>
              <a:rPr lang="ko"/>
              <a:t>   </a:t>
            </a:r>
            <a:endParaRPr/>
          </a:p>
        </p:txBody>
      </p: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Thanks!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Спасибо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3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문제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와 평가지표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7" name="Google Shape;77;p16"/>
          <p:cNvGrpSpPr/>
          <p:nvPr/>
        </p:nvGrpSpPr>
        <p:grpSpPr>
          <a:xfrm>
            <a:off x="195759" y="1213825"/>
            <a:ext cx="3149786" cy="3416400"/>
            <a:chOff x="3320450" y="1304875"/>
            <a:chExt cx="2632500" cy="341640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195799" y="1213825"/>
            <a:ext cx="3149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정보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195803" y="1675225"/>
            <a:ext cx="3149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sales_train.csv</a:t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test.csv</a:t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sample_submission.csv </a:t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items.csv </a:t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item_categories.csv  </a:t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5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rPr b="1" lang="ko" sz="215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shops.csv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>
            <p:ph idx="4294967295" type="body"/>
          </p:nvPr>
        </p:nvSpPr>
        <p:spPr>
          <a:xfrm>
            <a:off x="3586913" y="1585900"/>
            <a:ext cx="34911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</a:rPr>
              <a:t>ID</a:t>
            </a:r>
            <a:r>
              <a:rPr b="1" lang="ko" sz="1950">
                <a:solidFill>
                  <a:schemeClr val="dk1"/>
                </a:solidFill>
              </a:rPr>
              <a:t>  </a:t>
            </a:r>
            <a:r>
              <a:rPr b="1" lang="ko" sz="2350">
                <a:solidFill>
                  <a:schemeClr val="dk1"/>
                </a:solidFill>
              </a:rPr>
              <a:t>shop_id  item_id</a:t>
            </a:r>
            <a:endParaRPr b="1"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1950">
                <a:solidFill>
                  <a:schemeClr val="dk1"/>
                </a:solidFill>
              </a:rPr>
              <a:t>item_category_id </a:t>
            </a:r>
            <a:endParaRPr b="1"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950">
                <a:solidFill>
                  <a:schemeClr val="dk1"/>
                </a:solidFill>
              </a:rPr>
              <a:t>item_cnt_day</a:t>
            </a:r>
            <a:endParaRPr b="1"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1650">
                <a:solidFill>
                  <a:schemeClr val="dk1"/>
                </a:solidFill>
              </a:rPr>
              <a:t>item_ price  </a:t>
            </a:r>
            <a:r>
              <a:rPr b="1" lang="ko" sz="1850">
                <a:solidFill>
                  <a:schemeClr val="dk1"/>
                </a:solidFill>
              </a:rPr>
              <a:t>date  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2650">
                <a:solidFill>
                  <a:schemeClr val="dk1"/>
                </a:solidFill>
              </a:rPr>
              <a:t>date_block_num </a:t>
            </a:r>
            <a:endParaRPr b="1" sz="2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chemeClr val="dk1"/>
                </a:solidFill>
              </a:rPr>
              <a:t>i</a:t>
            </a:r>
            <a:r>
              <a:rPr b="1" lang="ko" sz="1350">
                <a:solidFill>
                  <a:schemeClr val="dk1"/>
                </a:solidFill>
              </a:rPr>
              <a:t>tem_name shop_name 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chemeClr val="dk1"/>
                </a:solidFill>
              </a:rPr>
              <a:t>item_category_name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3587015" y="1213825"/>
            <a:ext cx="3289045" cy="3416400"/>
            <a:chOff x="3320450" y="1304875"/>
            <a:chExt cx="2632500" cy="3416400"/>
          </a:xfrm>
        </p:grpSpPr>
        <p:sp>
          <p:nvSpPr>
            <p:cNvPr id="84" name="Google Shape;84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586925" y="1213825"/>
            <a:ext cx="2939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field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7065575" y="1585900"/>
            <a:ext cx="17667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28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rPr b="1" lang="ko" sz="2850">
                <a:solidFill>
                  <a:schemeClr val="dk1"/>
                </a:solidFill>
              </a:rPr>
              <a:t>RMSE</a:t>
            </a:r>
            <a:endParaRPr b="1" sz="2750">
              <a:solidFill>
                <a:schemeClr val="dk1"/>
              </a:solidFill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7065695" y="1213825"/>
            <a:ext cx="1828798" cy="3416400"/>
            <a:chOff x="3320450" y="1304875"/>
            <a:chExt cx="2632500" cy="3416400"/>
          </a:xfrm>
        </p:grpSpPr>
        <p:sp>
          <p:nvSpPr>
            <p:cNvPr id="89" name="Google Shape;89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7065578" y="1213825"/>
            <a:ext cx="18288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평가지표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7"/>
          <p:cNvGraphicFramePr/>
          <p:nvPr/>
        </p:nvGraphicFramePr>
        <p:xfrm>
          <a:off x="484113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{C2F515AD-2E5D-49A9-B495-D434AE6DF5F3}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2월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3월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4월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5월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6월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7월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8월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순서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descr="타임라인 백그라운드 도형" id="98" name="Google Shape;98;p17"/>
          <p:cNvSpPr/>
          <p:nvPr/>
        </p:nvSpPr>
        <p:spPr>
          <a:xfrm>
            <a:off x="489153" y="1744400"/>
            <a:ext cx="2871900" cy="457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565350" y="174455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배포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타임라인 백그라운드 도형" id="100" name="Google Shape;100;p17"/>
          <p:cNvSpPr/>
          <p:nvPr/>
        </p:nvSpPr>
        <p:spPr>
          <a:xfrm>
            <a:off x="3556750" y="1744400"/>
            <a:ext cx="4804200" cy="457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3632950" y="1736200"/>
            <a:ext cx="44745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서비스 준비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2589450" y="2328350"/>
            <a:ext cx="2010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글로벌 출시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4497078" y="2920213"/>
            <a:ext cx="3432244" cy="441657"/>
            <a:chOff x="6448870" y="3733723"/>
            <a:chExt cx="2453355" cy="351302"/>
          </a:xfrm>
        </p:grpSpPr>
        <p:sp>
          <p:nvSpPr>
            <p:cNvPr id="104" name="Google Shape;104;p17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7"/>
          <p:cNvSpPr txBox="1"/>
          <p:nvPr>
            <p:ph idx="4294967295" type="body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고급 프로젝트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4497125" y="3369950"/>
            <a:ext cx="34323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예 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예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25" y="1131575"/>
            <a:ext cx="81255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코드 개요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3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개요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1" name="Google Shape;121;p19"/>
          <p:cNvGrpSpPr/>
          <p:nvPr/>
        </p:nvGrpSpPr>
        <p:grpSpPr>
          <a:xfrm>
            <a:off x="195673" y="1213825"/>
            <a:ext cx="1640837" cy="3416400"/>
            <a:chOff x="3320450" y="1304875"/>
            <a:chExt cx="2632500" cy="3416400"/>
          </a:xfrm>
        </p:grpSpPr>
        <p:sp>
          <p:nvSpPr>
            <p:cNvPr id="122" name="Google Shape;122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195734" y="1213825"/>
            <a:ext cx="1640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1212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준비</a:t>
            </a:r>
            <a:endParaRPr b="1" sz="2000">
              <a:solidFill>
                <a:srgbClr val="12121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9"/>
          <p:cNvSpPr txBox="1"/>
          <p:nvPr>
            <p:ph idx="4294967295" type="body"/>
          </p:nvPr>
        </p:nvSpPr>
        <p:spPr>
          <a:xfrm>
            <a:off x="195736" y="1675225"/>
            <a:ext cx="1640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300"/>
              </a:spcBef>
              <a:spcAft>
                <a:spcPts val="270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 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1968448" y="1213825"/>
            <a:ext cx="1640837" cy="3416400"/>
            <a:chOff x="3320450" y="1304875"/>
            <a:chExt cx="2632500" cy="3416400"/>
          </a:xfrm>
        </p:grpSpPr>
        <p:sp>
          <p:nvSpPr>
            <p:cNvPr id="127" name="Google Shape;127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9"/>
          <p:cNvSpPr txBox="1"/>
          <p:nvPr>
            <p:ph idx="4294967295" type="body"/>
          </p:nvPr>
        </p:nvSpPr>
        <p:spPr>
          <a:xfrm>
            <a:off x="1968509" y="1213825"/>
            <a:ext cx="1640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121212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탐색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9"/>
          <p:cNvSpPr txBox="1"/>
          <p:nvPr>
            <p:ph idx="4294967295" type="body"/>
          </p:nvPr>
        </p:nvSpPr>
        <p:spPr>
          <a:xfrm>
            <a:off x="1968511" y="1675225"/>
            <a:ext cx="1640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I. 결측치, 중복값 확인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II. 데이터 가공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(도시명, 카테고리, 아이템 추출)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131" name="Google Shape;131;p19"/>
          <p:cNvGrpSpPr/>
          <p:nvPr/>
        </p:nvGrpSpPr>
        <p:grpSpPr>
          <a:xfrm>
            <a:off x="3741223" y="1213825"/>
            <a:ext cx="1640837" cy="3416400"/>
            <a:chOff x="3320450" y="1304875"/>
            <a:chExt cx="2632500" cy="3416400"/>
          </a:xfrm>
        </p:grpSpPr>
        <p:sp>
          <p:nvSpPr>
            <p:cNvPr id="132" name="Google Shape;132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9"/>
          <p:cNvSpPr txBox="1"/>
          <p:nvPr>
            <p:ph idx="4294967295" type="body"/>
          </p:nvPr>
        </p:nvSpPr>
        <p:spPr>
          <a:xfrm>
            <a:off x="3741284" y="1213825"/>
            <a:ext cx="1640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121212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병합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19"/>
          <p:cNvSpPr txBox="1"/>
          <p:nvPr>
            <p:ph idx="4294967295" type="body"/>
          </p:nvPr>
        </p:nvSpPr>
        <p:spPr>
          <a:xfrm>
            <a:off x="3741286" y="1675225"/>
            <a:ext cx="1640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</a:t>
            </a:r>
            <a:r>
              <a:rPr baseline="30000" lang="ko" sz="1200">
                <a:solidFill>
                  <a:schemeClr val="dk1"/>
                </a:solidFill>
              </a:rPr>
              <a:t>. </a:t>
            </a:r>
            <a:r>
              <a:rPr lang="ko" sz="1200">
                <a:solidFill>
                  <a:schemeClr val="dk1"/>
                </a:solidFill>
              </a:rPr>
              <a:t>기본 데이터 프레임 만들기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II. 이상치 제거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III. EDA</a:t>
            </a:r>
            <a:endParaRPr b="1" sz="2200">
              <a:solidFill>
                <a:schemeClr val="dk1"/>
              </a:solidFill>
            </a:endParaRPr>
          </a:p>
        </p:txBody>
      </p:sp>
      <p:grpSp>
        <p:nvGrpSpPr>
          <p:cNvPr id="136" name="Google Shape;136;p19"/>
          <p:cNvGrpSpPr/>
          <p:nvPr/>
        </p:nvGrpSpPr>
        <p:grpSpPr>
          <a:xfrm>
            <a:off x="5514073" y="1213825"/>
            <a:ext cx="1640837" cy="3416400"/>
            <a:chOff x="3320450" y="1304875"/>
            <a:chExt cx="2632500" cy="3416400"/>
          </a:xfrm>
        </p:grpSpPr>
        <p:sp>
          <p:nvSpPr>
            <p:cNvPr id="137" name="Google Shape;137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9"/>
          <p:cNvSpPr txBox="1"/>
          <p:nvPr>
            <p:ph idx="4294967295" type="body"/>
          </p:nvPr>
        </p:nvSpPr>
        <p:spPr>
          <a:xfrm>
            <a:off x="5514134" y="1213825"/>
            <a:ext cx="1640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121212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9"/>
          <p:cNvSpPr txBox="1"/>
          <p:nvPr>
            <p:ph idx="4294967295" type="body"/>
          </p:nvPr>
        </p:nvSpPr>
        <p:spPr>
          <a:xfrm>
            <a:off x="5514136" y="1675225"/>
            <a:ext cx="1640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I. 신상 판매 여부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II. 첫 판매 후 경과 기간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III. Rolling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IV. Lag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7286923" y="1213825"/>
            <a:ext cx="1640837" cy="3416400"/>
            <a:chOff x="3320450" y="1304875"/>
            <a:chExt cx="2632500" cy="3416400"/>
          </a:xfrm>
        </p:grpSpPr>
        <p:sp>
          <p:nvSpPr>
            <p:cNvPr id="142" name="Google Shape;142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4294967295" type="body"/>
          </p:nvPr>
        </p:nvSpPr>
        <p:spPr>
          <a:xfrm>
            <a:off x="7286984" y="1213825"/>
            <a:ext cx="16407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12121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9"/>
          <p:cNvSpPr txBox="1"/>
          <p:nvPr>
            <p:ph idx="4294967295" type="body"/>
          </p:nvPr>
        </p:nvSpPr>
        <p:spPr>
          <a:xfrm>
            <a:off x="7286986" y="1675225"/>
            <a:ext cx="16407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</a:t>
            </a:r>
            <a:r>
              <a:rPr lang="ko" sz="1200">
                <a:solidFill>
                  <a:schemeClr val="dk1"/>
                </a:solidFill>
              </a:rPr>
              <a:t>. train/validation/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test set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II. 개별 모델링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III. 앙상블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024286" y="2726725"/>
            <a:ext cx="1529100" cy="166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도시명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상점타입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라벨 인코딩 - 도시, 상점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카테고리 세분화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라벨 인코딩 - 카테고리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아이템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첫 판매월 추가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df에서 숫자(id)만 추출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no_test_no_train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797150" y="2351700"/>
            <a:ext cx="15291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item_cnt_day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item_price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Feature 생성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df_basis_monthly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797138" y="3286375"/>
            <a:ext cx="1529100" cy="129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월별 총 판매량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1년주기 총 판매량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도시별 총 판매량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카테고리(대분류)별 총 판매량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카테고리(중분류)별 총 판매량</a:t>
            </a:r>
            <a:endParaRPr sz="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verage"/>
              <a:buChar char="❏"/>
            </a:pPr>
            <a:r>
              <a:rPr lang="ko" sz="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상관관계 분석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342713" y="2571750"/>
            <a:ext cx="1529100" cy="8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Linear Regression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KNN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XGBoost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rage"/>
              <a:buChar char="❏"/>
            </a:pPr>
            <a:r>
              <a:rPr lang="ko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LightBGM</a:t>
            </a:r>
            <a:endParaRPr sz="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51486" y="1767100"/>
            <a:ext cx="1529100" cy="12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categories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items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shops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train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test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❏"/>
            </a:pPr>
            <a:r>
              <a:rPr lang="ko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submission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descr="타임라인 백그라운드 도형" id="151" name="Google Shape;151;p19"/>
          <p:cNvSpPr/>
          <p:nvPr/>
        </p:nvSpPr>
        <p:spPr>
          <a:xfrm>
            <a:off x="1842650" y="2736025"/>
            <a:ext cx="119700" cy="372000"/>
          </a:xfrm>
          <a:prstGeom prst="homePlate">
            <a:avLst>
              <a:gd fmla="val 5704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타임라인 백그라운드 도형" id="152" name="Google Shape;152;p19"/>
          <p:cNvSpPr/>
          <p:nvPr/>
        </p:nvSpPr>
        <p:spPr>
          <a:xfrm>
            <a:off x="3615425" y="2736025"/>
            <a:ext cx="119700" cy="372000"/>
          </a:xfrm>
          <a:prstGeom prst="homePlate">
            <a:avLst>
              <a:gd fmla="val 5704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타임라인 백그라운드 도형" id="153" name="Google Shape;153;p19"/>
          <p:cNvSpPr/>
          <p:nvPr/>
        </p:nvSpPr>
        <p:spPr>
          <a:xfrm>
            <a:off x="5388275" y="2736025"/>
            <a:ext cx="119700" cy="372000"/>
          </a:xfrm>
          <a:prstGeom prst="homePlate">
            <a:avLst>
              <a:gd fmla="val 5704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타임라인 백그라운드 도형" id="154" name="Google Shape;154;p19"/>
          <p:cNvSpPr/>
          <p:nvPr/>
        </p:nvSpPr>
        <p:spPr>
          <a:xfrm>
            <a:off x="7161125" y="2736025"/>
            <a:ext cx="119700" cy="372000"/>
          </a:xfrm>
          <a:prstGeom prst="homePlate">
            <a:avLst>
              <a:gd fmla="val 5704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전처리: 기준치 설명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결측치 확인 → 없음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중복값 확인 → 6개, 삭제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상점명 → 도시명, 상점타입 추출 → Label 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카테고리명 → 카테고리 대/중/소 분류 → Label 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test 에 없는 상점/상품을 train 에서 제거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이상치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‘item_cnt_day’  &gt;&gt;  2,169  &gt;&gt; 물품배송  &gt;&gt;  다른 상품들에 비해 유난히 높은 값 &amp; 한 건 &gt;&gt; 삭제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‘item_cnt_day’  &gt;&gt; 음수값  &gt;&gt;  환불  &gt;&gt;  그대로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‘item_price’  &gt;&gt;  59,200  &gt;&gt;  EMS  &gt;&gt;  EMS 치고 너무 비싼 금액 &amp; 한 건  &gt;&gt;  삭제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25" y="445025"/>
            <a:ext cx="7946549" cy="19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25" y="2571750"/>
            <a:ext cx="7946550" cy="21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7841425" y="1055075"/>
            <a:ext cx="586200" cy="5727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7839475" y="3265550"/>
            <a:ext cx="586200" cy="5727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